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9" r:id="rId12"/>
    <p:sldId id="266" r:id="rId13"/>
    <p:sldId id="267" r:id="rId14"/>
    <p:sldId id="278" r:id="rId15"/>
    <p:sldId id="268" r:id="rId16"/>
    <p:sldId id="289" r:id="rId17"/>
    <p:sldId id="269" r:id="rId18"/>
    <p:sldId id="290" r:id="rId19"/>
    <p:sldId id="291" r:id="rId20"/>
    <p:sldId id="292" r:id="rId21"/>
    <p:sldId id="293" r:id="rId22"/>
    <p:sldId id="294" r:id="rId23"/>
    <p:sldId id="270" r:id="rId24"/>
    <p:sldId id="295" r:id="rId25"/>
    <p:sldId id="296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cphysicaltherapy.com/2019/april-19-newsletter/basal-ganglia-anatomy-1/" TargetMode="External"/><Relationship Id="rId2" Type="http://schemas.openxmlformats.org/officeDocument/2006/relationships/hyperlink" Target="https://www.physio-pedia.com/Basal_Gangli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BASAL GANGLIA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Reshmy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K.R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Dept. of Physiology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SKHMC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600440" y="19050"/>
            <a:ext cx="3645535" cy="24491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Connections of Basal Ganglia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Intrinsic connections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 Putamen to Globus Pallidus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Caudate nucleus to G.P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3.Caudate nucleus to Putamen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322185" y="1824990"/>
            <a:ext cx="4869815" cy="3681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Connections of Basal Ganglia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Intrinsic &amp; Extrinsic connections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6755" y="2505075"/>
            <a:ext cx="4726940" cy="368490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473825" y="1681480"/>
            <a:ext cx="4881880" cy="823595"/>
          </a:xfrm>
        </p:spPr>
        <p:txBody>
          <a:bodyPr/>
          <a:lstStyle/>
          <a:p>
            <a:r>
              <a:rPr lang="en-US"/>
              <a:t>Afferent connections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82385" y="2589530"/>
            <a:ext cx="4762500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Afferent connections of Corpus striatum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7290" y="2058035"/>
            <a:ext cx="4396740" cy="3886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513205"/>
            <a:ext cx="5181600" cy="44310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Efferent and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Intrinsic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onnections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Corpus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striatum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 t="13144"/>
          <a:stretch>
            <a:fillRect/>
          </a:stretch>
        </p:blipFill>
        <p:spPr>
          <a:xfrm>
            <a:off x="156411" y="1828800"/>
            <a:ext cx="5863389" cy="465622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1150" y="1756611"/>
            <a:ext cx="6110850" cy="4766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4653" y="2021305"/>
            <a:ext cx="1876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98242" y="2286000"/>
            <a:ext cx="2193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94495" y="2574758"/>
            <a:ext cx="20975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69642" y="1852863"/>
            <a:ext cx="24223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49327" y="1780674"/>
            <a:ext cx="19972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610474" y="1876926"/>
            <a:ext cx="5815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Connections of the Thalamus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4000"/>
          </a:blip>
          <a:stretch>
            <a:fillRect/>
          </a:stretch>
        </p:blipFill>
        <p:spPr>
          <a:xfrm>
            <a:off x="838835" y="1553845"/>
            <a:ext cx="10699115" cy="500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345"/>
            <a:ext cx="10515600" cy="103822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Functions of Basal Ganglia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35" y="1311275"/>
            <a:ext cx="10908665" cy="5138420"/>
          </a:xfrm>
        </p:spPr>
        <p:txBody>
          <a:bodyPr>
            <a:noAutofit/>
          </a:bodyPr>
          <a:lstStyle/>
          <a:p>
            <a:pPr>
              <a:buFont typeface="Wingdings" panose="05000000000000000000" charset="0"/>
              <a:buChar char="ü"/>
            </a:pPr>
            <a:r>
              <a:rPr lang="en-US" sz="25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Control of Muscle Tone</a:t>
            </a:r>
            <a:endParaRPr lang="en-US" sz="2500" i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sz="2500" i="1">
                <a:latin typeface="Times New Roman" panose="02020603050405020304" charset="0"/>
                <a:cs typeface="Times New Roman" panose="02020603050405020304" charset="0"/>
              </a:rPr>
              <a:t>Control of Voluntary Motor activity</a:t>
            </a:r>
          </a:p>
          <a:p>
            <a:pPr>
              <a:buFont typeface="Wingdings" panose="05000000000000000000" charset="0"/>
              <a:buChar char="ü"/>
            </a:pPr>
            <a:endParaRPr lang="en-US" sz="2500" i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sz="2500" i="1">
                <a:latin typeface="Times New Roman" panose="02020603050405020304" charset="0"/>
                <a:cs typeface="Times New Roman" panose="02020603050405020304" charset="0"/>
              </a:rPr>
              <a:t>Control of Reflex muscular activity</a:t>
            </a:r>
          </a:p>
          <a:p>
            <a:pPr>
              <a:buFont typeface="Wingdings" panose="05000000000000000000" charset="0"/>
              <a:buChar char="ü"/>
            </a:pPr>
            <a:endParaRPr lang="en-US" sz="2500" i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sz="2500" i="1">
                <a:latin typeface="Times New Roman" panose="02020603050405020304" charset="0"/>
                <a:cs typeface="Times New Roman" panose="02020603050405020304" charset="0"/>
              </a:rPr>
              <a:t>Control of Automatic associated movements</a:t>
            </a:r>
          </a:p>
          <a:p>
            <a:pPr>
              <a:buFont typeface="Wingdings" panose="05000000000000000000" charset="0"/>
              <a:buChar char="ü"/>
            </a:pPr>
            <a:endParaRPr lang="en-US" sz="2500" i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sz="2500" i="1">
                <a:latin typeface="Times New Roman" panose="02020603050405020304" charset="0"/>
                <a:cs typeface="Times New Roman" panose="02020603050405020304" charset="0"/>
              </a:rPr>
              <a:t>Role in Arousal mechanism</a:t>
            </a:r>
          </a:p>
          <a:p>
            <a:pPr>
              <a:buFont typeface="Wingdings" panose="05000000000000000000" charset="0"/>
              <a:buChar char="ü"/>
            </a:pPr>
            <a:endParaRPr lang="en-US" sz="2500" i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sz="2500" i="1">
                <a:latin typeface="Times New Roman" panose="02020603050405020304" charset="0"/>
                <a:cs typeface="Times New Roman" panose="02020603050405020304" charset="0"/>
              </a:rPr>
              <a:t>Role of Neurotransmitters in the function of basal ganglia</a:t>
            </a:r>
          </a:p>
          <a:p>
            <a:pPr>
              <a:buFont typeface="Wingdings" panose="05000000000000000000" charset="0"/>
              <a:buChar char="ü"/>
            </a:pPr>
            <a:endParaRPr lang="en-US" sz="2500" i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  <a:buChar char="ü"/>
            </a:pPr>
            <a:endParaRPr lang="en-US" sz="19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360"/>
          </a:xfrm>
        </p:spPr>
        <p:txBody>
          <a:bodyPr/>
          <a:lstStyle/>
          <a:p>
            <a:r>
              <a:rPr lang="en-US"/>
              <a:t>1.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Control of muscle 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4836160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Gamma motor neurons of spinal cord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are responsible for the development of muscle tone in the muscles.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Basal Ganglia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decreases the muscle tone by inhibiting gamma motor neurons through descending inhibitory reticular system in brainstem.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During lesions of B.G, </a:t>
            </a:r>
            <a:r>
              <a:rPr lang="en-US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muscle tone  increases leading to rigidity.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2.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Control of Voluntary movements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405"/>
            <a:ext cx="10515600" cy="471487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Voluntary motor activity are initiated by cerebral cortex- Primary motor area, Premotor area &amp; Supplementary motor area.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movements are controlled by B.G, which is in close association with Cerebral cortex.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During lesions of B.G, 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the control mechanism is lost so the </a:t>
            </a:r>
            <a:r>
              <a:rPr lang="en-US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movements become inaccurate  and awkward.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0105" y="183515"/>
            <a:ext cx="10515600" cy="78232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b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Regulation  of voluntary motor activity</a:t>
            </a:r>
            <a:b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0105" y="965835"/>
            <a:ext cx="10515600" cy="631825"/>
          </a:xfrm>
        </p:spPr>
        <p:txBody>
          <a:bodyPr>
            <a:normAutofit fontScale="90000"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B.G control the motor activities because of the neuronal circuits between the B.G and other parts of the brain involved in motor activity.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1475" y="1597660"/>
            <a:ext cx="7531100" cy="4592320"/>
          </a:xfrm>
        </p:spPr>
        <p:txBody>
          <a:bodyPr>
            <a:normAutofit fontScale="92500" lnSpcReduction="20000"/>
          </a:bodyPr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Cerebral cortex from the motor areas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Caudate nucleus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Putamen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Globus pallidus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Thalamus, Subthalamic nucleus of Lyus, Substantia nigra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Thalamus</a:t>
            </a:r>
          </a:p>
          <a:p>
            <a:pPr marL="0" indent="0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Back to motor areas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/>
          </a:p>
          <a:p>
            <a:endParaRPr lang="en-US" sz="2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190865" y="2229485"/>
            <a:ext cx="3776980" cy="4064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496695" y="2550795"/>
            <a:ext cx="75565" cy="272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496695" y="4048125"/>
            <a:ext cx="75565" cy="241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239520" y="5382260"/>
            <a:ext cx="75565" cy="196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040890" y="1896745"/>
            <a:ext cx="75565" cy="33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239520" y="3175635"/>
            <a:ext cx="75565" cy="499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37995" y="4506595"/>
            <a:ext cx="3842385" cy="6350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Regulation of conscious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Cognitive control of activity-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-Fibers between cerebral cortex and caudate nucleus are concerned with </a:t>
            </a:r>
            <a:r>
              <a:rPr lang="en-US" u="sng">
                <a:latin typeface="Times New Roman" panose="02020603050405020304" charset="0"/>
                <a:cs typeface="Times New Roman" panose="02020603050405020304" charset="0"/>
              </a:rPr>
              <a:t>regulation of conscious movements.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eg:   running on seeing stray dog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Basal Ganglia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Scattered masses of grey matter submerged in the subcortical substance of cerebral hemisphere.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353945"/>
            <a:ext cx="5181600" cy="32937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Regulation of subconscious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Cortical fibers reaching the putamen are concerned with the regulation of some </a:t>
            </a:r>
            <a:r>
              <a:rPr lang="en-US" u="sng">
                <a:latin typeface="Times New Roman" panose="02020603050405020304" charset="0"/>
                <a:cs typeface="Times New Roman" panose="02020603050405020304" charset="0"/>
              </a:rPr>
              <a:t>subconscious movements which take place during trained motor activities.</a:t>
            </a:r>
          </a:p>
          <a:p>
            <a:endParaRPr lang="en-US" u="sng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eg: skilled activities - writing the learned alphabet, paper cutting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Control of reflex muscular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Visual and labrinthine activities -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B.G  are responsible for the </a:t>
            </a:r>
            <a:r>
              <a:rPr lang="en-US" u="sng">
                <a:latin typeface="Times New Roman" panose="02020603050405020304" charset="0"/>
                <a:cs typeface="Times New Roman" panose="02020603050405020304" charset="0"/>
              </a:rPr>
              <a:t>coordination and integration of impulses for these reflex activities for maintaining the posture.</a:t>
            </a:r>
          </a:p>
          <a:p>
            <a:endParaRPr lang="en-US" u="sng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During lesions of B.G,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postural movements  becomes abnormal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&amp; rigid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due to the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loss of inhibitory influence from the cerebral cortex on spinal cord via B.G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4.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Control of Automatic associated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Movements in the body , along with some other motor activities</a:t>
            </a: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eg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: Swing of the arms while walking, Appropriate facial expressions while talking  or doing any work.</a:t>
            </a:r>
          </a:p>
          <a:p>
            <a:pPr marL="0" indent="0"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Lesions of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B.G  </a:t>
            </a:r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cause absence of these automatic associated movements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resulting-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Poverty of movements</a:t>
            </a:r>
          </a:p>
          <a:p>
            <a:pPr marL="0" indent="0">
              <a:buNone/>
            </a:pPr>
            <a:endParaRPr lang="en-US" b="1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Mask like face-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- face with out expressions  while doing any work.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Statue  like body-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- body with out associated movements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Role in Arousal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Globus Pallidus and Red nucleus --Connection with reticular formaion .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Lesion in G.P  leads to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drowsiness, leading to sleep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6.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Role in Neuro transmitters in the function of Basal Ganglia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Function of B.G on the motor activities are executed by some neuro transmitters released by the nerve  endings within B.G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Dopamine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released by dopaminergic fibers from Substantia  nigra to corpus striatum ,putamen and caudate nucleus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---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Dopaminergic nigrostriatal fibers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Deficiency of dopamine ---- leads to parkinsonism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Dopamine ( Inhibitory neurotransmitter)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920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Gamma- Amino Butyric Acid 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ecreted by the intrinsic fibers of corpus striatum and substantia nigra (GABA)   ( Inhibitory neurotransmitter)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Acetyl choline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released by fibers from the cerebral cortex to caudate nucleus and putamen.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Substance P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released by fibers from G.P  reaching Substantia Nigra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Enkephaline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released by fibers from G.P reaching S.N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6.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Noradrenalin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secreted by fibers between B.G and Reticular formation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7.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Glutamic acid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secreted by fibers from subthalamic nucleus to G.P  and S.N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References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85983">
            <a:off x="838200" y="1825625"/>
            <a:ext cx="10515600" cy="435133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/>
            </a:endParaRPr>
          </a:p>
          <a:p>
            <a:r>
              <a:rPr lang="en-US" sz="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https://www.physio-pedia.com/Basal_Ganglia</a:t>
            </a:r>
            <a:endParaRPr lang="en-US" sz="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http://arcphysicaltherapy.com/2019/april-19-newsletter/basal-ganglia-anatomy-1/</a:t>
            </a:r>
            <a:endParaRPr lang="en-US" sz="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Components of grey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Corpus striatum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Substantia Nigra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Subthalamic nucleus of Lyus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17615" y="1691005"/>
            <a:ext cx="5509895" cy="4583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Corpus striatum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825625"/>
            <a:ext cx="4910455" cy="435165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mass of gray matter situated at the base of cerebral hemispheres in close relation to the thalamus.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internal capsule incompletely divides the corpus striatum into two parts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Caudate nucleus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Lenticular nucleus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2540" y="1338580"/>
            <a:ext cx="7084060" cy="4839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Caudate 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725" y="1356360"/>
            <a:ext cx="5680075" cy="4820920"/>
          </a:xfrm>
        </p:spPr>
        <p:txBody>
          <a:bodyPr>
            <a:normAutofit fontScale="90000"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It is an elongated arched gray mass, lying medial to internal capsule.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has a head and a tail portion.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Head is  buldged into the lateral ventricle and situated rostal to thalamus.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tail is long and arched,it extends  along the dorsolateral surface of thalamus and ends in amygdaloid nucleus.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48120" y="1356995"/>
            <a:ext cx="5093335" cy="43300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Lenticular 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is a wedge shaped gray mass, situated lateral to internal capsule.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vertical plate of white matter 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 external medullary lamina divides the lenticular nucleus into two portions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Outer putamen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Inner globus pallidus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513205"/>
            <a:ext cx="5650230" cy="44310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Putamen and Caudate nucleus are the phylogenrtically newer parts of corpus striatum and these two parts are together called neostriatum or striatum.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Globus pallidus is phylogenetically older part of corpus striatum, called the pallidum or paleostriatum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Substantia nigra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Situated below red nucleus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Made up of small unpigmented and large pigmented cells, which have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high quantity of iron.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338705"/>
            <a:ext cx="5649595" cy="4004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Subthalamic nucleus of Luys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Situated lateral to red nucleus and dorsal to substantia nigra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1825625"/>
            <a:ext cx="5636260" cy="435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" y="3249295"/>
            <a:ext cx="4847590" cy="3202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895</Words>
  <Application>Microsoft Office PowerPoint</Application>
  <PresentationFormat>Custom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BASAL GANGLIA</vt:lpstr>
      <vt:lpstr>Basal Ganglia</vt:lpstr>
      <vt:lpstr>Components of grey matter</vt:lpstr>
      <vt:lpstr>I.Corpus striatum</vt:lpstr>
      <vt:lpstr>1.Caudate nucleus</vt:lpstr>
      <vt:lpstr>2.Lenticular nucleus</vt:lpstr>
      <vt:lpstr>Slide 7</vt:lpstr>
      <vt:lpstr>II.Substantia nigra</vt:lpstr>
      <vt:lpstr>III.Subthalamic nucleus of Luys</vt:lpstr>
      <vt:lpstr>Connections of Basal Ganglia</vt:lpstr>
      <vt:lpstr>Connections of Basal Ganglia</vt:lpstr>
      <vt:lpstr>Afferent connections of Corpus striatum</vt:lpstr>
      <vt:lpstr>Efferent and Intrinsic Connections of Corpus striatum</vt:lpstr>
      <vt:lpstr>Connections of the Thalamus </vt:lpstr>
      <vt:lpstr>Functions of Basal Ganglia</vt:lpstr>
      <vt:lpstr>1.Control of muscle tone</vt:lpstr>
      <vt:lpstr>2.Control of Voluntary movements </vt:lpstr>
      <vt:lpstr>   Regulation  of voluntary motor activity  </vt:lpstr>
      <vt:lpstr>Regulation of conscious movements</vt:lpstr>
      <vt:lpstr>Regulation of subconscious movements</vt:lpstr>
      <vt:lpstr>3.Control of reflex muscular activity</vt:lpstr>
      <vt:lpstr>4.Control of Automatic associated movements</vt:lpstr>
      <vt:lpstr>5. Role in Arousal mechanism</vt:lpstr>
      <vt:lpstr>6. Role in Neuro transmitters in the function of Basal Ganglia</vt:lpstr>
      <vt:lpstr>Slide 25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J.R.Vishnu Shankar</dc:creator>
  <cp:lastModifiedBy>J.R.Vishnu Shankar</cp:lastModifiedBy>
  <cp:revision>28</cp:revision>
  <dcterms:created xsi:type="dcterms:W3CDTF">2020-07-23T17:38:00Z</dcterms:created>
  <dcterms:modified xsi:type="dcterms:W3CDTF">2020-11-22T16:45:42Z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